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16"/>
  </p:notesMasterIdLst>
  <p:sldIdLst>
    <p:sldId id="2630" r:id="rId3"/>
    <p:sldId id="2647" r:id="rId4"/>
    <p:sldId id="2648" r:id="rId5"/>
    <p:sldId id="2649" r:id="rId6"/>
    <p:sldId id="2650" r:id="rId7"/>
    <p:sldId id="2653" r:id="rId8"/>
    <p:sldId id="2652" r:id="rId9"/>
    <p:sldId id="2651" r:id="rId10"/>
    <p:sldId id="2655" r:id="rId11"/>
    <p:sldId id="2654" r:id="rId12"/>
    <p:sldId id="2658" r:id="rId13"/>
    <p:sldId id="2657" r:id="rId14"/>
    <p:sldId id="2661" r:id="rId15"/>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B" initials="F" lastIdx="2" clrIdx="0">
    <p:extLst>
      <p:ext uri="{19B8F6BF-5375-455C-9EA6-DF929625EA0E}">
        <p15:presenceInfo xmlns:p15="http://schemas.microsoft.com/office/powerpoint/2012/main" userId="FOB" providerId="None"/>
      </p:ext>
    </p:extLst>
  </p:cmAuthor>
  <p:cmAuthor id="2" name="Emmanuel Eto" initials="EE" lastIdx="2" clrIdx="1">
    <p:extLst>
      <p:ext uri="{19B8F6BF-5375-455C-9EA6-DF929625EA0E}">
        <p15:presenceInfo xmlns:p15="http://schemas.microsoft.com/office/powerpoint/2012/main" userId="3b1c9dcda900a03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9A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4" autoAdjust="0"/>
    <p:restoredTop sz="93792" autoAdjust="0"/>
  </p:normalViewPr>
  <p:slideViewPr>
    <p:cSldViewPr snapToGrid="0">
      <p:cViewPr varScale="1">
        <p:scale>
          <a:sx n="67" d="100"/>
          <a:sy n="67" d="100"/>
        </p:scale>
        <p:origin x="528" y="56"/>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01/24/2025</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cstate="print">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01/24/2025 14:41</a:t>
            </a:fld>
            <a:endParaRPr lang="en-NG"/>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01/24/2025 14:41</a:t>
            </a:fld>
            <a:endParaRPr lang="en-NG"/>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01/24/2025 14:41</a:t>
            </a:fld>
            <a:endParaRPr lang="en-NG"/>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cstate="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cstate="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01/24/2025 14:41</a:t>
            </a:fld>
            <a:endParaRPr lang="en-NG"/>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01/24/2025 14:41</a:t>
            </a:fld>
            <a:endParaRPr lang="en-NG"/>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01/24/2025 14:41</a:t>
            </a:fld>
            <a:endParaRPr lang="en-NG"/>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01/24/2025 14:41</a:t>
            </a:fld>
            <a:endParaRPr lang="en-NG"/>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01/24/2025 14:41</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01/24/2025 14:41</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01/24/2025 14:41</a:t>
            </a:fld>
            <a:endParaRPr lang="en-NG"/>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4000"/>
            <a:lum/>
          </a:blip>
          <a:srcRect/>
          <a:stretch>
            <a:fillRect t="-10000" b="-10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4EECF4-F361-DE98-980D-A58E81FF73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1575" y="487017"/>
            <a:ext cx="3260034" cy="2061127"/>
          </a:xfrm>
          <a:prstGeom prst="rect">
            <a:avLst/>
          </a:prstGeom>
        </p:spPr>
      </p:pic>
    </p:spTree>
    <p:extLst>
      <p:ext uri="{BB962C8B-B14F-4D97-AF65-F5344CB8AC3E}">
        <p14:creationId xmlns:p14="http://schemas.microsoft.com/office/powerpoint/2010/main" val="3084857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ABB365-BE04-3466-5CF4-9E92EE33CEA0}"/>
              </a:ext>
            </a:extLst>
          </p:cNvPr>
          <p:cNvSpPr txBox="1"/>
          <p:nvPr/>
        </p:nvSpPr>
        <p:spPr>
          <a:xfrm>
            <a:off x="3937842" y="114300"/>
            <a:ext cx="2416175" cy="646331"/>
          </a:xfrm>
          <a:prstGeom prst="rect">
            <a:avLst/>
          </a:prstGeom>
          <a:noFill/>
        </p:spPr>
        <p:txBody>
          <a:bodyPr wrap="square">
            <a:spAutoFit/>
          </a:bodyPr>
          <a:lstStyle/>
          <a:p>
            <a:r>
              <a:rPr lang="en-US" sz="3600" b="1" u="sng" dirty="0">
                <a:solidFill>
                  <a:schemeClr val="accent1">
                    <a:lumMod val="75000"/>
                  </a:schemeClr>
                </a:solidFill>
              </a:rPr>
              <a:t>Overview</a:t>
            </a:r>
          </a:p>
        </p:txBody>
      </p:sp>
      <p:sp>
        <p:nvSpPr>
          <p:cNvPr id="4" name="TextBox 3">
            <a:extLst>
              <a:ext uri="{FF2B5EF4-FFF2-40B4-BE49-F238E27FC236}">
                <a16:creationId xmlns:a16="http://schemas.microsoft.com/office/drawing/2014/main" id="{A2C8F43E-CC44-AEFE-DD2F-53921DC19D70}"/>
              </a:ext>
            </a:extLst>
          </p:cNvPr>
          <p:cNvSpPr txBox="1"/>
          <p:nvPr/>
        </p:nvSpPr>
        <p:spPr>
          <a:xfrm>
            <a:off x="6261652" y="1699591"/>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6B770E3C-223B-C688-9D1A-E288D5DE869F}"/>
              </a:ext>
            </a:extLst>
          </p:cNvPr>
          <p:cNvSpPr txBox="1"/>
          <p:nvPr/>
        </p:nvSpPr>
        <p:spPr>
          <a:xfrm>
            <a:off x="928359" y="760631"/>
            <a:ext cx="8093882" cy="13325892"/>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sz="1400" dirty="0"/>
              <a:t>Introduction (Fiber Optics Focus )                                                                                                    01</a:t>
            </a:r>
          </a:p>
          <a:p>
            <a:pPr marL="285750" indent="-285750">
              <a:lnSpc>
                <a:spcPct val="150000"/>
              </a:lnSpc>
              <a:buFont typeface="Wingdings" panose="05000000000000000000" pitchFamily="2" charset="2"/>
              <a:buChar char="Ø"/>
            </a:pPr>
            <a:r>
              <a:rPr lang="en-US" sz="1400" dirty="0"/>
              <a:t>Networks      (LAN, WAN , MAN, PAN)                                                                                             02</a:t>
            </a:r>
          </a:p>
          <a:p>
            <a:pPr marL="285750" indent="-285750">
              <a:lnSpc>
                <a:spcPct val="150000"/>
              </a:lnSpc>
              <a:buFont typeface="Wingdings" panose="05000000000000000000" pitchFamily="2" charset="2"/>
              <a:buChar char="Ø"/>
            </a:pPr>
            <a:r>
              <a:rPr lang="en-US" sz="1400" dirty="0"/>
              <a:t>Network Topology (Bus, Star, Ring, etc.)                                                                                         03</a:t>
            </a:r>
          </a:p>
          <a:p>
            <a:pPr marL="285750" indent="-285750">
              <a:lnSpc>
                <a:spcPct val="150000"/>
              </a:lnSpc>
              <a:buFont typeface="Wingdings" panose="05000000000000000000" pitchFamily="2" charset="2"/>
              <a:buChar char="Ø"/>
            </a:pPr>
            <a:r>
              <a:rPr lang="en-US" sz="1400" dirty="0"/>
              <a:t>Network Devices (Router, Switch)                                                                                                    04</a:t>
            </a:r>
          </a:p>
          <a:p>
            <a:pPr marL="285750" indent="-285750">
              <a:lnSpc>
                <a:spcPct val="150000"/>
              </a:lnSpc>
              <a:buFont typeface="Wingdings" panose="05000000000000000000" pitchFamily="2" charset="2"/>
              <a:buChar char="Ø"/>
            </a:pPr>
            <a:r>
              <a:rPr lang="en-US" sz="1400" dirty="0"/>
              <a:t>IP Addressing (IPv4,IPv6, subnetting)                                                                                              05</a:t>
            </a:r>
          </a:p>
          <a:p>
            <a:pPr marL="285750" indent="-285750">
              <a:lnSpc>
                <a:spcPct val="150000"/>
              </a:lnSpc>
              <a:buFont typeface="Wingdings" panose="05000000000000000000" pitchFamily="2" charset="2"/>
              <a:buChar char="Ø"/>
            </a:pPr>
            <a:r>
              <a:rPr lang="en-US" sz="1400" dirty="0"/>
              <a:t>OSI Layer                                                                                                                                               06</a:t>
            </a:r>
          </a:p>
          <a:p>
            <a:pPr marL="285750" indent="-285750">
              <a:lnSpc>
                <a:spcPct val="150000"/>
              </a:lnSpc>
              <a:buFont typeface="Wingdings" panose="05000000000000000000" pitchFamily="2" charset="2"/>
              <a:buChar char="Ø"/>
            </a:pPr>
            <a:r>
              <a:rPr lang="en-US" sz="1400" dirty="0"/>
              <a:t>Common Networking Protocols                                                                                                       07</a:t>
            </a:r>
          </a:p>
          <a:p>
            <a:pPr marL="285750" indent="-285750">
              <a:lnSpc>
                <a:spcPct val="150000"/>
              </a:lnSpc>
              <a:buFont typeface="Wingdings" panose="05000000000000000000" pitchFamily="2" charset="2"/>
              <a:buChar char="Ø"/>
            </a:pPr>
            <a:r>
              <a:rPr lang="en-US" sz="1400" dirty="0"/>
              <a:t>Cable Structuring &amp; Standard</a:t>
            </a:r>
            <a:r>
              <a:rPr lang="en-US" sz="600" dirty="0"/>
              <a:t>                                                                                                                                                                                                                                                          </a:t>
            </a:r>
            <a:r>
              <a:rPr lang="en-US" sz="1400" dirty="0"/>
              <a:t>08</a:t>
            </a:r>
          </a:p>
          <a:p>
            <a:pPr marL="285750" indent="-285750">
              <a:lnSpc>
                <a:spcPct val="150000"/>
              </a:lnSpc>
              <a:buFont typeface="Wingdings" panose="05000000000000000000" pitchFamily="2" charset="2"/>
              <a:buChar char="Ø"/>
            </a:pPr>
            <a:r>
              <a:rPr lang="en-US" sz="1400" dirty="0"/>
              <a:t>Wi-Fi Standard </a:t>
            </a:r>
            <a:r>
              <a:rPr lang="en-US" sz="900" dirty="0"/>
              <a:t>(802.11 a/b/g,802.11n, 802.11ac,802.11ax)                                                                                                                               </a:t>
            </a:r>
            <a:r>
              <a:rPr lang="en-US" sz="1400" dirty="0"/>
              <a:t>09</a:t>
            </a:r>
          </a:p>
          <a:p>
            <a:pPr marL="285750" indent="-285750">
              <a:lnSpc>
                <a:spcPct val="150000"/>
              </a:lnSpc>
              <a:buFont typeface="Wingdings" panose="05000000000000000000" pitchFamily="2" charset="2"/>
              <a:buChar char="Ø"/>
            </a:pPr>
            <a:r>
              <a:rPr lang="en-US" sz="1400" dirty="0"/>
              <a:t>Network Troubleshooting Tools                                                                                                       10</a:t>
            </a:r>
          </a:p>
          <a:p>
            <a:pPr marL="285750" indent="-285750">
              <a:lnSpc>
                <a:spcPct val="150000"/>
              </a:lnSpc>
              <a:buFont typeface="Wingdings" panose="05000000000000000000" pitchFamily="2" charset="2"/>
              <a:buChar char="Ø"/>
            </a:pPr>
            <a:r>
              <a:rPr lang="en-US" sz="1400" dirty="0"/>
              <a:t>Network Security </a:t>
            </a:r>
            <a:r>
              <a:rPr lang="en-US" sz="1000" dirty="0"/>
              <a:t>(Firewall, Encryption, </a:t>
            </a:r>
            <a:r>
              <a:rPr lang="en-US" sz="800" dirty="0"/>
              <a:t>VLAN, VPN, IPS/ IDS</a:t>
            </a:r>
            <a:r>
              <a:rPr lang="en-US" sz="1000" dirty="0"/>
              <a:t>)                                                                                                              </a:t>
            </a:r>
            <a:r>
              <a:rPr lang="en-US" sz="1400" dirty="0"/>
              <a:t>11</a:t>
            </a:r>
          </a:p>
          <a:p>
            <a:pPr marL="285750" indent="-285750">
              <a:lnSpc>
                <a:spcPct val="150000"/>
              </a:lnSpc>
              <a:buFont typeface="Wingdings" panose="05000000000000000000" pitchFamily="2" charset="2"/>
              <a:buChar char="Ø"/>
            </a:pPr>
            <a:r>
              <a:rPr lang="en-US" sz="1400" dirty="0"/>
              <a:t>Understanding Network terms</a:t>
            </a:r>
            <a:r>
              <a:rPr lang="en-US" sz="1200" dirty="0"/>
              <a:t>:                                                                                                                         </a:t>
            </a:r>
            <a:r>
              <a:rPr lang="en-US" sz="1400" dirty="0"/>
              <a:t>12 </a:t>
            </a:r>
            <a:r>
              <a:rPr lang="en-US" sz="1200" dirty="0"/>
              <a:t>     </a:t>
            </a:r>
          </a:p>
          <a:p>
            <a:pPr>
              <a:lnSpc>
                <a:spcPct val="150000"/>
              </a:lnSpc>
            </a:pPr>
            <a:r>
              <a:rPr lang="en-US" sz="1600" dirty="0"/>
              <a:t>                    (Bandwidth, Speed, Throughput, Latency </a:t>
            </a:r>
            <a:r>
              <a:rPr lang="en-US" sz="1000" dirty="0"/>
              <a:t>)</a:t>
            </a:r>
          </a:p>
          <a:p>
            <a:pPr marL="171450" indent="-171450">
              <a:lnSpc>
                <a:spcPct val="150000"/>
              </a:lnSpc>
              <a:buFont typeface="Wingdings" panose="05000000000000000000" pitchFamily="2" charset="2"/>
              <a:buChar char="Ø"/>
            </a:pPr>
            <a:r>
              <a:rPr lang="en-US" sz="1400" dirty="0"/>
              <a:t> Core Networking                                                                                                                                  13</a:t>
            </a:r>
          </a:p>
          <a:p>
            <a:pPr marL="171450" indent="-171450">
              <a:lnSpc>
                <a:spcPct val="150000"/>
              </a:lnSpc>
              <a:buFont typeface="Wingdings" panose="05000000000000000000" pitchFamily="2" charset="2"/>
              <a:buChar char="Ø"/>
            </a:pPr>
            <a:r>
              <a:rPr lang="en-US" sz="1600" dirty="0"/>
              <a:t>LABs ( Hands-on Practical </a:t>
            </a:r>
            <a:r>
              <a:rPr lang="en-US" sz="1400" dirty="0"/>
              <a:t>)                                                                                                           14</a:t>
            </a:r>
          </a:p>
          <a:p>
            <a:pPr marL="171450" indent="-171450">
              <a:lnSpc>
                <a:spcPct val="150000"/>
              </a:lnSpc>
              <a:buFont typeface="Wingdings" panose="05000000000000000000" pitchFamily="2" charset="2"/>
              <a:buChar char="Ø"/>
            </a:pPr>
            <a:r>
              <a:rPr lang="en-US" sz="1600" dirty="0"/>
              <a:t>Questions &amp; Test                                                                                                               15</a:t>
            </a:r>
          </a:p>
          <a:p>
            <a:pPr marL="171450" indent="-171450">
              <a:lnSpc>
                <a:spcPct val="150000"/>
              </a:lnSpc>
              <a:buFont typeface="Wingdings" panose="05000000000000000000" pitchFamily="2" charset="2"/>
              <a:buChar char="Ø"/>
            </a:pPr>
            <a:endParaRPr lang="en-US" sz="1400" dirty="0"/>
          </a:p>
          <a:p>
            <a:pPr>
              <a:lnSpc>
                <a:spcPct val="150000"/>
              </a:lnSpc>
            </a:pPr>
            <a:endParaRPr lang="en-US" sz="1000" dirty="0"/>
          </a:p>
          <a:p>
            <a:pPr marL="171450" indent="-171450">
              <a:lnSpc>
                <a:spcPct val="150000"/>
              </a:lnSpc>
              <a:buFont typeface="Wingdings" panose="05000000000000000000" pitchFamily="2" charset="2"/>
              <a:buChar char="Ø"/>
            </a:pPr>
            <a:endParaRPr lang="en-US" sz="1000" dirty="0"/>
          </a:p>
          <a:p>
            <a:pPr>
              <a:lnSpc>
                <a:spcPct val="150000"/>
              </a:lnSpc>
            </a:pPr>
            <a:endParaRPr lang="en-US" sz="1400" dirty="0"/>
          </a:p>
          <a:p>
            <a:pPr marL="285750" indent="-285750">
              <a:lnSpc>
                <a:spcPct val="150000"/>
              </a:lnSpc>
              <a:buFont typeface="Wingdings" panose="05000000000000000000" pitchFamily="2" charset="2"/>
              <a:buChar char="Ø"/>
            </a:pPr>
            <a:endParaRPr lang="en-US" sz="1400" dirty="0"/>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endParaRPr lang="en-US" sz="2400" dirty="0"/>
          </a:p>
          <a:p>
            <a:pPr marL="285750" indent="-285750">
              <a:lnSpc>
                <a:spcPct val="150000"/>
              </a:lnSpc>
              <a:buFont typeface="Wingdings" panose="05000000000000000000" pitchFamily="2" charset="2"/>
              <a:buChar char="Ø"/>
            </a:pPr>
            <a:endParaRPr lang="en-US" sz="2400" dirty="0"/>
          </a:p>
          <a:p>
            <a:pPr marL="285750" indent="-285750">
              <a:lnSpc>
                <a:spcPct val="150000"/>
              </a:lnSpc>
              <a:buFont typeface="Wingdings" panose="05000000000000000000" pitchFamily="2" charset="2"/>
              <a:buChar char="Ø"/>
            </a:pPr>
            <a:endParaRPr lang="en-US" sz="2400" dirty="0"/>
          </a:p>
          <a:p>
            <a:pPr marL="285750" indent="-285750">
              <a:lnSpc>
                <a:spcPct val="150000"/>
              </a:lnSpc>
              <a:buFont typeface="Wingdings" panose="05000000000000000000" pitchFamily="2" charset="2"/>
              <a:buChar char="Ø"/>
            </a:pPr>
            <a:endParaRPr lang="en-US" sz="2400" dirty="0"/>
          </a:p>
          <a:p>
            <a:pPr marL="285750" indent="-285750">
              <a:lnSpc>
                <a:spcPct val="150000"/>
              </a:lnSpc>
              <a:buFont typeface="Wingdings" panose="05000000000000000000" pitchFamily="2" charset="2"/>
              <a:buChar char="Ø"/>
            </a:pPr>
            <a:endParaRPr lang="en-US" sz="2400" dirty="0"/>
          </a:p>
          <a:p>
            <a:pPr marL="285750" indent="-285750">
              <a:lnSpc>
                <a:spcPct val="150000"/>
              </a:lnSpc>
              <a:buFont typeface="Wingdings" panose="05000000000000000000" pitchFamily="2" charset="2"/>
              <a:buChar char="Ø"/>
            </a:pPr>
            <a:endParaRPr lang="en-US" sz="2400" dirty="0"/>
          </a:p>
          <a:p>
            <a:pPr marL="285750" indent="-285750">
              <a:lnSpc>
                <a:spcPct val="150000"/>
              </a:lnSpc>
              <a:buFont typeface="Wingdings" panose="05000000000000000000" pitchFamily="2" charset="2"/>
              <a:buChar char="Ø"/>
            </a:pPr>
            <a:endParaRPr lang="en-US" sz="2400" dirty="0"/>
          </a:p>
        </p:txBody>
      </p:sp>
    </p:spTree>
    <p:extLst>
      <p:ext uri="{BB962C8B-B14F-4D97-AF65-F5344CB8AC3E}">
        <p14:creationId xmlns:p14="http://schemas.microsoft.com/office/powerpoint/2010/main" val="67857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EAB891-8F99-D605-3615-0830B9F5AD6B}"/>
              </a:ext>
            </a:extLst>
          </p:cNvPr>
          <p:cNvSpPr txBox="1"/>
          <p:nvPr/>
        </p:nvSpPr>
        <p:spPr>
          <a:xfrm>
            <a:off x="655981" y="669649"/>
            <a:ext cx="10704444" cy="5016758"/>
          </a:xfrm>
          <a:prstGeom prst="rect">
            <a:avLst/>
          </a:prstGeom>
          <a:noFill/>
        </p:spPr>
        <p:txBody>
          <a:bodyPr wrap="square" rtlCol="0">
            <a:spAutoFit/>
          </a:bodyPr>
          <a:lstStyle/>
          <a:p>
            <a:pPr lvl="1">
              <a:lnSpc>
                <a:spcPct val="200000"/>
              </a:lnSpc>
              <a:spcAft>
                <a:spcPts val="840"/>
              </a:spcAft>
            </a:pPr>
            <a:r>
              <a:rPr lang="en-US" b="1" dirty="0">
                <a:latin typeface="Segoe UI"/>
              </a:rPr>
              <a:t>Network Basics for Field Service Technicians (Fiber Optic Focus)</a:t>
            </a:r>
          </a:p>
          <a:p>
            <a:pPr lvl="1">
              <a:lnSpc>
                <a:spcPct val="200000"/>
              </a:lnSpc>
              <a:spcAft>
                <a:spcPts val="420"/>
              </a:spcAft>
            </a:pPr>
            <a:r>
              <a:rPr lang="en-US" dirty="0">
                <a:latin typeface="Segoe UI"/>
              </a:rPr>
              <a:t>Field Service Technicians in the telecommunications industry, especially those working with fiber optic networks, need to understand key networking principles to diagnose issues, install and maintain systems, and ensure reliable service. Below are the core network concepts and fiber-specific knowledge that every field technician should be familiar with:</a:t>
            </a:r>
          </a:p>
          <a:p>
            <a:pPr lvl="1" algn="just">
              <a:lnSpc>
                <a:spcPct val="200000"/>
              </a:lnSpc>
              <a:spcAft>
                <a:spcPts val="840"/>
              </a:spcAft>
            </a:pPr>
            <a:r>
              <a:rPr lang="en-US" b="1" dirty="0">
                <a:latin typeface="Segoe UI"/>
              </a:rPr>
              <a:t>1.    What is a Network?</a:t>
            </a:r>
          </a:p>
          <a:p>
            <a:pPr lvl="1">
              <a:lnSpc>
                <a:spcPct val="200000"/>
              </a:lnSpc>
              <a:spcAft>
                <a:spcPts val="420"/>
              </a:spcAft>
            </a:pPr>
            <a:r>
              <a:rPr lang="en-US" dirty="0">
                <a:latin typeface="Segoe UI"/>
              </a:rPr>
              <a:t>A </a:t>
            </a:r>
            <a:r>
              <a:rPr lang="en-US" b="1" dirty="0">
                <a:latin typeface="Segoe UI"/>
              </a:rPr>
              <a:t>network </a:t>
            </a:r>
            <a:r>
              <a:rPr lang="en-US" dirty="0">
                <a:latin typeface="Segoe UI"/>
              </a:rPr>
              <a:t>is a group of two or more devices (computers, routers, printers, etc.) connected to share data and resources, such as files, printers, or internet access.</a:t>
            </a:r>
            <a:endParaRPr lang="en-US" dirty="0"/>
          </a:p>
          <a:p>
            <a:endParaRPr lang="en-US" sz="1200" dirty="0"/>
          </a:p>
        </p:txBody>
      </p:sp>
      <p:sp>
        <p:nvSpPr>
          <p:cNvPr id="2" name="Title 2">
            <a:extLst>
              <a:ext uri="{FF2B5EF4-FFF2-40B4-BE49-F238E27FC236}">
                <a16:creationId xmlns:a16="http://schemas.microsoft.com/office/drawing/2014/main" id="{7F48B246-3EE2-2F32-BDF5-DBB9404A9D3A}"/>
              </a:ext>
            </a:extLst>
          </p:cNvPr>
          <p:cNvSpPr txBox="1">
            <a:spLocks/>
          </p:cNvSpPr>
          <p:nvPr/>
        </p:nvSpPr>
        <p:spPr>
          <a:xfrm>
            <a:off x="2045419" y="130045"/>
            <a:ext cx="2574205"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Introduction to Network</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3" name="Title 2">
            <a:extLst>
              <a:ext uri="{FF2B5EF4-FFF2-40B4-BE49-F238E27FC236}">
                <a16:creationId xmlns:a16="http://schemas.microsoft.com/office/drawing/2014/main" id="{7ADABDFC-6DCC-70EC-B19F-ED321F0CB1DF}"/>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5" name="Straight Connector 4">
            <a:extLst>
              <a:ext uri="{FF2B5EF4-FFF2-40B4-BE49-F238E27FC236}">
                <a16:creationId xmlns:a16="http://schemas.microsoft.com/office/drawing/2014/main" id="{E49A1B0F-9606-B189-3DA4-55C7F278A9DC}"/>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887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35B099-4EA5-DEC6-FF52-C732B456916C}"/>
              </a:ext>
            </a:extLst>
          </p:cNvPr>
          <p:cNvSpPr txBox="1"/>
          <p:nvPr/>
        </p:nvSpPr>
        <p:spPr>
          <a:xfrm>
            <a:off x="894428" y="755374"/>
            <a:ext cx="10403143" cy="5673348"/>
          </a:xfrm>
          <a:prstGeom prst="rect">
            <a:avLst/>
          </a:prstGeom>
          <a:noFill/>
        </p:spPr>
        <p:txBody>
          <a:bodyPr wrap="square" rtlCol="0">
            <a:spAutoFit/>
          </a:bodyPr>
          <a:lstStyle/>
          <a:p>
            <a:pPr indent="0" algn="just">
              <a:spcAft>
                <a:spcPts val="840"/>
              </a:spcAft>
            </a:pPr>
            <a:r>
              <a:rPr lang="en-US" sz="1400" b="1" dirty="0">
                <a:latin typeface="Segoe UI"/>
              </a:rPr>
              <a:t>  </a:t>
            </a:r>
            <a:r>
              <a:rPr lang="en-US" b="1" u="sng" dirty="0">
                <a:solidFill>
                  <a:schemeClr val="accent1">
                    <a:lumMod val="75000"/>
                  </a:schemeClr>
                </a:solidFill>
                <a:latin typeface="Segoe UI"/>
              </a:rPr>
              <a:t>Types of Networks</a:t>
            </a:r>
          </a:p>
          <a:p>
            <a:pPr marL="482600" indent="-228600">
              <a:spcAft>
                <a:spcPts val="420"/>
              </a:spcAft>
            </a:pPr>
            <a:r>
              <a:rPr lang="en-US" sz="1400" b="1" dirty="0">
                <a:latin typeface="Segoe UI"/>
              </a:rPr>
              <a:t>•    Local Area Network (LAN)</a:t>
            </a:r>
            <a:r>
              <a:rPr lang="en-US" sz="1800" dirty="0">
                <a:latin typeface="Segoe UI"/>
              </a:rPr>
              <a:t>: A network confined to a small geographical area, such as a single building or campus.</a:t>
            </a:r>
          </a:p>
          <a:p>
            <a:pPr marL="482600" indent="-228600">
              <a:spcAft>
                <a:spcPts val="420"/>
              </a:spcAft>
            </a:pPr>
            <a:r>
              <a:rPr lang="en-US" sz="1400" b="1" dirty="0">
                <a:latin typeface="Segoe UI"/>
              </a:rPr>
              <a:t>•    Wide Area Network (WAN)</a:t>
            </a:r>
            <a:r>
              <a:rPr lang="en-US" sz="1800" dirty="0">
                <a:latin typeface="Segoe UI"/>
              </a:rPr>
              <a:t>: A network that spans a large geographical area, like connecting different cities or countries.</a:t>
            </a:r>
          </a:p>
          <a:p>
            <a:pPr marL="482600" indent="-228600">
              <a:spcAft>
                <a:spcPts val="420"/>
              </a:spcAft>
            </a:pPr>
            <a:r>
              <a:rPr lang="en-US" sz="1400" b="1" dirty="0">
                <a:latin typeface="Segoe UI"/>
              </a:rPr>
              <a:t>•    Metropolitan Area Network (MAN)</a:t>
            </a:r>
            <a:r>
              <a:rPr lang="en-US" sz="1800" dirty="0">
                <a:latin typeface="Segoe UI"/>
              </a:rPr>
              <a:t>: A network that covers a larger area than a LAN but smaller than a WAN, like a city.</a:t>
            </a:r>
          </a:p>
          <a:p>
            <a:pPr marL="482600" indent="-228600">
              <a:spcAft>
                <a:spcPts val="420"/>
              </a:spcAft>
            </a:pPr>
            <a:r>
              <a:rPr lang="en-US" sz="1400" b="1" dirty="0">
                <a:latin typeface="Segoe UI"/>
              </a:rPr>
              <a:t>•    Personal Area Network (PAN)</a:t>
            </a:r>
            <a:r>
              <a:rPr lang="en-US" sz="1800" dirty="0">
                <a:latin typeface="Segoe UI"/>
              </a:rPr>
              <a:t>: A small network typically around a single person, often used for connecting devices like smartphones, tablets, and laptops.</a:t>
            </a:r>
          </a:p>
          <a:p>
            <a:pPr indent="0" algn="just">
              <a:spcAft>
                <a:spcPts val="840"/>
              </a:spcAft>
            </a:pPr>
            <a:r>
              <a:rPr lang="en-US" b="1" dirty="0">
                <a:latin typeface="Segoe UI"/>
              </a:rPr>
              <a:t>    </a:t>
            </a:r>
          </a:p>
          <a:p>
            <a:pPr indent="0" algn="just">
              <a:spcAft>
                <a:spcPts val="840"/>
              </a:spcAft>
            </a:pPr>
            <a:r>
              <a:rPr lang="en-US" sz="2000" b="1" u="sng" dirty="0">
                <a:solidFill>
                  <a:schemeClr val="accent1">
                    <a:lumMod val="75000"/>
                  </a:schemeClr>
                </a:solidFill>
                <a:latin typeface="Segoe UI"/>
              </a:rPr>
              <a:t>Network Topologies</a:t>
            </a:r>
          </a:p>
          <a:p>
            <a:pPr indent="0" algn="just">
              <a:spcAft>
                <a:spcPts val="420"/>
              </a:spcAft>
            </a:pPr>
            <a:r>
              <a:rPr lang="en-US" sz="1800" dirty="0">
                <a:latin typeface="Segoe UI"/>
              </a:rPr>
              <a:t>       The </a:t>
            </a:r>
            <a:r>
              <a:rPr lang="en-US" sz="1400" b="1" dirty="0">
                <a:latin typeface="Segoe UI"/>
              </a:rPr>
              <a:t>topology </a:t>
            </a:r>
            <a:r>
              <a:rPr lang="en-US" sz="1800" dirty="0">
                <a:latin typeface="Segoe UI"/>
              </a:rPr>
              <a:t>defines the physical or logical layout of the network. Common topologies include:</a:t>
            </a:r>
          </a:p>
          <a:p>
            <a:pPr marL="254000" indent="0" algn="just"/>
            <a:r>
              <a:rPr lang="en-US" sz="1400" b="1" dirty="0">
                <a:latin typeface="Segoe UI"/>
              </a:rPr>
              <a:t>•    Bus Topology</a:t>
            </a:r>
            <a:r>
              <a:rPr lang="en-US" sz="1800" dirty="0">
                <a:latin typeface="Segoe UI"/>
              </a:rPr>
              <a:t>: All devices are connected to a single cable (the bus).</a:t>
            </a:r>
          </a:p>
          <a:p>
            <a:pPr marL="254000" indent="0" algn="just"/>
            <a:r>
              <a:rPr lang="en-US" sz="1400" b="1" dirty="0">
                <a:latin typeface="Segoe UI"/>
              </a:rPr>
              <a:t>•    Star Topology</a:t>
            </a:r>
            <a:r>
              <a:rPr lang="en-US" sz="1800" dirty="0">
                <a:latin typeface="Segoe UI"/>
              </a:rPr>
              <a:t>: Devices are connected to a central hub or switch.</a:t>
            </a:r>
          </a:p>
          <a:p>
            <a:pPr marL="254000" indent="0" algn="just"/>
            <a:r>
              <a:rPr lang="en-US" sz="1400" b="1" dirty="0">
                <a:latin typeface="Segoe UI"/>
              </a:rPr>
              <a:t>•    Ring Topology</a:t>
            </a:r>
            <a:r>
              <a:rPr lang="en-US" sz="1800" dirty="0">
                <a:latin typeface="Segoe UI"/>
              </a:rPr>
              <a:t>: Devices form a closed loop, where data travels in one direction.</a:t>
            </a:r>
          </a:p>
          <a:p>
            <a:pPr marL="254000" indent="0" algn="just"/>
            <a:r>
              <a:rPr lang="en-US" sz="1400" b="1" dirty="0">
                <a:latin typeface="Segoe UI"/>
              </a:rPr>
              <a:t>•    Mesh Topology</a:t>
            </a:r>
            <a:r>
              <a:rPr lang="en-US" sz="1800" dirty="0">
                <a:latin typeface="Segoe UI"/>
              </a:rPr>
              <a:t>: Every device is connected to every other device.</a:t>
            </a:r>
          </a:p>
          <a:p>
            <a:pPr marL="254000" indent="0" algn="just"/>
            <a:r>
              <a:rPr lang="en-US" sz="1400" b="1" dirty="0">
                <a:latin typeface="Segoe UI"/>
              </a:rPr>
              <a:t>•    Hybrid Topology</a:t>
            </a:r>
            <a:r>
              <a:rPr lang="en-US" sz="1800" dirty="0">
                <a:latin typeface="Segoe UI"/>
              </a:rPr>
              <a:t>: A combination of two or more topologies.</a:t>
            </a:r>
          </a:p>
          <a:p>
            <a:endParaRPr lang="en-US" dirty="0"/>
          </a:p>
        </p:txBody>
      </p:sp>
      <p:sp>
        <p:nvSpPr>
          <p:cNvPr id="3" name="Title 2">
            <a:extLst>
              <a:ext uri="{FF2B5EF4-FFF2-40B4-BE49-F238E27FC236}">
                <a16:creationId xmlns:a16="http://schemas.microsoft.com/office/drawing/2014/main" id="{6DD11BB0-9EBD-90E8-F9B0-7EC51618182C}"/>
              </a:ext>
            </a:extLst>
          </p:cNvPr>
          <p:cNvSpPr txBox="1">
            <a:spLocks/>
          </p:cNvSpPr>
          <p:nvPr/>
        </p:nvSpPr>
        <p:spPr>
          <a:xfrm>
            <a:off x="2045419" y="130045"/>
            <a:ext cx="2869477"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Network Types &amp; Topology</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4" name="Title 2">
            <a:extLst>
              <a:ext uri="{FF2B5EF4-FFF2-40B4-BE49-F238E27FC236}">
                <a16:creationId xmlns:a16="http://schemas.microsoft.com/office/drawing/2014/main" id="{B3EFA974-D4A2-F0EE-478B-9E5F38874573}"/>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5" name="Straight Connector 4">
            <a:extLst>
              <a:ext uri="{FF2B5EF4-FFF2-40B4-BE49-F238E27FC236}">
                <a16:creationId xmlns:a16="http://schemas.microsoft.com/office/drawing/2014/main" id="{92D70DB6-6591-BCEB-FAE4-15BC87D14D56}"/>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267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747A55-C14C-C3C7-E064-CA81F326E87A}"/>
              </a:ext>
            </a:extLst>
          </p:cNvPr>
          <p:cNvSpPr txBox="1"/>
          <p:nvPr/>
        </p:nvSpPr>
        <p:spPr>
          <a:xfrm>
            <a:off x="607218" y="880604"/>
            <a:ext cx="10889449" cy="4748864"/>
          </a:xfrm>
          <a:prstGeom prst="rect">
            <a:avLst/>
          </a:prstGeom>
          <a:noFill/>
        </p:spPr>
        <p:txBody>
          <a:bodyPr wrap="square">
            <a:spAutoFit/>
          </a:bodyPr>
          <a:lstStyle/>
          <a:p>
            <a:pPr marL="0" marR="0">
              <a:lnSpc>
                <a:spcPct val="107000"/>
              </a:lnSpc>
              <a:spcBef>
                <a:spcPts val="0"/>
              </a:spcBef>
              <a:spcAft>
                <a:spcPts val="800"/>
              </a:spcAft>
            </a:pPr>
            <a:r>
              <a:rPr lang="en-US" sz="1800" u="sng" kern="100" dirty="0">
                <a:solidFill>
                  <a:srgbClr val="0070C0"/>
                </a:solidFill>
                <a:effectLst/>
                <a:latin typeface="+mj-lt"/>
                <a:ea typeface="Calibri" panose="020F0502020204030204" pitchFamily="34" charset="0"/>
                <a:cs typeface="Times New Roman" panose="02020603050405020304" pitchFamily="18" charset="0"/>
              </a:rPr>
              <a:t>4. Network Devices</a:t>
            </a:r>
          </a:p>
          <a:p>
            <a:pPr marL="0" marR="0">
              <a:lnSpc>
                <a:spcPct val="107000"/>
              </a:lnSpc>
              <a:spcBef>
                <a:spcPts val="0"/>
              </a:spcBef>
              <a:spcAft>
                <a:spcPts val="800"/>
              </a:spcAft>
            </a:pPr>
            <a:r>
              <a:rPr lang="en-US" sz="1800" kern="100" dirty="0">
                <a:effectLst/>
                <a:latin typeface="+mj-lt"/>
                <a:ea typeface="Calibri" panose="020F0502020204030204" pitchFamily="34" charset="0"/>
                <a:cs typeface="Times New Roman" panose="02020603050405020304" pitchFamily="18" charset="0"/>
              </a:rPr>
              <a:t>Common networking devices include:</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mj-lt"/>
                <a:ea typeface="Calibri" panose="020F0502020204030204" pitchFamily="34" charset="0"/>
                <a:cs typeface="Times New Roman" panose="02020603050405020304" pitchFamily="18" charset="0"/>
              </a:rPr>
              <a:t>Router: Routes data between different networks, typically between a local network and the internet.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mj-lt"/>
                <a:ea typeface="Calibri" panose="020F0502020204030204" pitchFamily="34" charset="0"/>
                <a:cs typeface="Times New Roman" panose="02020603050405020304" pitchFamily="18" charset="0"/>
              </a:rPr>
              <a:t>Switch: Operates within a LAN and forwards data to specific devices based on MAC addresses.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mj-lt"/>
                <a:ea typeface="Calibri" panose="020F0502020204030204" pitchFamily="34" charset="0"/>
                <a:cs typeface="Times New Roman" panose="02020603050405020304" pitchFamily="18" charset="0"/>
              </a:rPr>
              <a:t>Hub: An older device that broadcasts data to all connected devices, unlike switches, which direct it to specific ones.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mj-lt"/>
                <a:ea typeface="Calibri" panose="020F0502020204030204" pitchFamily="34" charset="0"/>
                <a:cs typeface="Times New Roman" panose="02020603050405020304" pitchFamily="18" charset="0"/>
              </a:rPr>
              <a:t>Access Point (AP): A device that allows wireless devices to connect to the network.</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mj-lt"/>
                <a:ea typeface="Calibri" panose="020F0502020204030204" pitchFamily="34" charset="0"/>
                <a:cs typeface="Times New Roman" panose="02020603050405020304" pitchFamily="18" charset="0"/>
              </a:rPr>
              <a:t>Modem: Converts digital data from your device into analog signals that can be transmitted over telephone lines or coaxial cables.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mj-lt"/>
                <a:ea typeface="Calibri" panose="020F0502020204030204" pitchFamily="34" charset="0"/>
                <a:cs typeface="Times New Roman" panose="02020603050405020304" pitchFamily="18" charset="0"/>
              </a:rPr>
              <a:t>Firewall: A security device that monitors and controls incoming and outgoing network traffic based on security rules.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sz="1800" kern="100" dirty="0">
              <a:effectLst/>
              <a:latin typeface="+mj-lt"/>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CA16EBB1-3AE2-A238-9BB6-874E85BA7CEE}"/>
              </a:ext>
            </a:extLst>
          </p:cNvPr>
          <p:cNvSpPr txBox="1">
            <a:spLocks/>
          </p:cNvSpPr>
          <p:nvPr/>
        </p:nvSpPr>
        <p:spPr>
          <a:xfrm>
            <a:off x="2045419" y="130045"/>
            <a:ext cx="2574205"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Introduction to Network</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09CB3249-2E1D-6E24-2235-E2095BD36284}"/>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725B7FD4-948D-4A28-29F6-0624BE93E5DD}"/>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2563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5CE5F6-8040-207C-F6E8-09D70CD60BCC}"/>
              </a:ext>
            </a:extLst>
          </p:cNvPr>
          <p:cNvSpPr txBox="1"/>
          <p:nvPr/>
        </p:nvSpPr>
        <p:spPr>
          <a:xfrm>
            <a:off x="704850" y="654747"/>
            <a:ext cx="11125200" cy="5058372"/>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5. IP Addressing</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Each device on a network is identified by a unique </a:t>
            </a: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IP address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There are two versions: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IPv4</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Uses 32-bit addresses (e.g., 192.168.1.1).</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IPv6</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Uses 128-bit addresses (e.g., 2001:0db8:85a3:0000:0000:8a2e:0370:7334).</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IP addresses are typically assigned via: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Static IP</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Manually configured and remains constant.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Dynamic IP</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Assigned automatically by a </a:t>
            </a: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DHCP server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a:t>
            </a:r>
          </a:p>
          <a:p>
            <a:pPr marR="0" lvl="0">
              <a:lnSpc>
                <a:spcPct val="107000"/>
              </a:lnSpc>
              <a:spcBef>
                <a:spcPts val="0"/>
              </a:spcBef>
              <a:spcAft>
                <a:spcPts val="800"/>
              </a:spcAft>
              <a:buSzPts val="1000"/>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6. Subnetting</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Subnetting is the process of dividing a large network into smaller sub-networks. It involves: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Dividing an IP address into a </a:t>
            </a: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network</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and </a:t>
            </a: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host</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portion.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Using a </a:t>
            </a: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subnet mask</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(e.g., 255.255.255.0) to determine the range of IP addresses available in a subnet.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69B81EF8-572A-E99D-DE51-342AC5EE59C8}"/>
              </a:ext>
            </a:extLst>
          </p:cNvPr>
          <p:cNvSpPr txBox="1">
            <a:spLocks/>
          </p:cNvSpPr>
          <p:nvPr/>
        </p:nvSpPr>
        <p:spPr>
          <a:xfrm>
            <a:off x="2045420" y="130045"/>
            <a:ext cx="2250356"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IP Address &amp; Subnet</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389C11C1-2BC4-58A5-82DE-4A82AD8101CC}"/>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986B7937-DD4E-3F82-0080-56210AADCACA}"/>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909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D9D20C-7DFB-CE6F-660A-AC068D76C21F}"/>
              </a:ext>
            </a:extLst>
          </p:cNvPr>
          <p:cNvSpPr txBox="1"/>
          <p:nvPr/>
        </p:nvSpPr>
        <p:spPr>
          <a:xfrm>
            <a:off x="695325" y="1053702"/>
            <a:ext cx="10620375" cy="4454233"/>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7. OSI Model (Open Systems Interconnection)</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The OSI model is a conceptual framework that standardizes the functions of a network into 7 layers: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Physical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Transmits raw data over the physical medium (cables, wireless).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Data Link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Manages device-to-device communication, error detection, and flow control (e.g., Ethernet).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Network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Handles routing and addressing (e.g., IP).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Transport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Ensures reliable data transfer (e.g., TCP/UDP).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Session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Manages sessions and controls dialogues between computers.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Presentation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Ensures data is in a readable format (e.g., encryption, compression).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Application Layer</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Where user-level applications and network services (e.g., HTTP, FTP) interact.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BE17874A-7B7F-B51F-71E2-45AC79FC1673}"/>
              </a:ext>
            </a:extLst>
          </p:cNvPr>
          <p:cNvSpPr txBox="1">
            <a:spLocks/>
          </p:cNvSpPr>
          <p:nvPr/>
        </p:nvSpPr>
        <p:spPr>
          <a:xfrm>
            <a:off x="2045420" y="130045"/>
            <a:ext cx="1221656"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OSI Model</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E7E59553-8837-1ACC-9FDE-976BBE4CEB01}"/>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49F5E9D7-6153-3F89-47B3-BC7CDD56BEDD}"/>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400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87AC68-C9C8-E4BF-DDC6-B51B61B3DA42}"/>
              </a:ext>
            </a:extLst>
          </p:cNvPr>
          <p:cNvSpPr txBox="1"/>
          <p:nvPr/>
        </p:nvSpPr>
        <p:spPr>
          <a:xfrm>
            <a:off x="504826" y="1184329"/>
            <a:ext cx="10782300" cy="4351640"/>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8. Common Networking Protocols</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TCP/IP (Transmission Control Protocol/Internet Protocol)</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suite of protocols used for internet and local networking.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HTTP/HTTPS (Hypertext Transfer Protocol/Secure)</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Used for web 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FTP (File Transfer Protocol)</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Used for transferring files.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DNS (Domain Name System)</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Resolves domain names (like www.example.com) to IP addresses.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DHCP (Dynamic Host Configuration Protocol)</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Automatically assigns IP addresses to devices on a network.</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SMTP (Simple Mail Transfer Protocol)</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Used for email transmission.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SNMP (Simple Network Management Protocol)</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Used for network device management and monitoring.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0E931069-8AC9-BD28-751A-67E3989E9D4A}"/>
              </a:ext>
            </a:extLst>
          </p:cNvPr>
          <p:cNvSpPr txBox="1">
            <a:spLocks/>
          </p:cNvSpPr>
          <p:nvPr/>
        </p:nvSpPr>
        <p:spPr>
          <a:xfrm>
            <a:off x="2045419" y="130045"/>
            <a:ext cx="2964731"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Common Network Protocols</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5817836E-A718-0480-DAB4-A23DC5B91F72}"/>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CB4C5687-60CA-8C90-6B98-FFB024A45E76}"/>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142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385CF8-C73C-FF50-1727-45B9BFA5722E}"/>
              </a:ext>
            </a:extLst>
          </p:cNvPr>
          <p:cNvSpPr txBox="1"/>
          <p:nvPr/>
        </p:nvSpPr>
        <p:spPr>
          <a:xfrm>
            <a:off x="438150" y="688628"/>
            <a:ext cx="11315700" cy="5651099"/>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9. Cabling Standards</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The physical medium through which data is transmitted in a network is typically: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Twisted Pair Cables (Cat5e, Cat6, Cat6a, Cat7)</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Used in Ethernet networks. Cat6 is the most common for gigabit speeds.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Fiber Optic Cables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Used for high-speed, long-distance transmission. Types include single-mode and multi-mode fiber.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Coaxial Cables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Common in older networking systems and broadband connections.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10. Wi-Fi Standards</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Wi-Fi is based on the IEEE 802.11 standards. The main versions include: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802.11a/b/g</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Older standards, now largely obsolete.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802.11n</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Introduced MIMO (Multiple Input Multiple Output) for faster speeds.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802.11ac</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Provides gigabit speeds, and operates on the 5 GHz band.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802.11ax (Wi-Fi 6)</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latest, offering higher throughput, improved efficiency, and better support for high-density environments.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2909AFD2-44F6-BEE6-793B-634E4B581560}"/>
              </a:ext>
            </a:extLst>
          </p:cNvPr>
          <p:cNvSpPr txBox="1">
            <a:spLocks/>
          </p:cNvSpPr>
          <p:nvPr/>
        </p:nvSpPr>
        <p:spPr>
          <a:xfrm>
            <a:off x="2045419" y="130045"/>
            <a:ext cx="2574205"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Cabling &amp; Wi-Fi Standards</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9BA43ECF-AB78-9341-025D-8DB441A97E59}"/>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58477D55-266F-B108-90ED-E13C174ACC55}"/>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845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866AB7-FFAA-6F1D-CD6D-90248F5FE96B}"/>
              </a:ext>
            </a:extLst>
          </p:cNvPr>
          <p:cNvSpPr txBox="1"/>
          <p:nvPr/>
        </p:nvSpPr>
        <p:spPr>
          <a:xfrm>
            <a:off x="400050" y="649136"/>
            <a:ext cx="11144250" cy="5559727"/>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11. Network Troubleshooting Tools</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Ping</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Tests connectivity between devices.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Traceroute</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Traces the path data takes across the network to a destination.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err="1">
                <a:effectLst/>
                <a:latin typeface="Century Gothic" panose="020B0502020202020204" pitchFamily="34" charset="0"/>
                <a:ea typeface="Calibri" panose="020F0502020204030204" pitchFamily="34" charset="0"/>
                <a:cs typeface="Times New Roman" panose="02020603050405020304" pitchFamily="18" charset="0"/>
              </a:rPr>
              <a:t>nslookup</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Queries DNS servers for domain name resolution.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ipconfig/</a:t>
            </a:r>
            <a:r>
              <a:rPr lang="en-US" sz="1800" b="1" kern="100" dirty="0" err="1">
                <a:effectLst/>
                <a:latin typeface="Century Gothic" panose="020B0502020202020204" pitchFamily="34" charset="0"/>
                <a:ea typeface="Calibri" panose="020F0502020204030204" pitchFamily="34" charset="0"/>
                <a:cs typeface="Times New Roman" panose="02020603050405020304" pitchFamily="18" charset="0"/>
              </a:rPr>
              <a:t>ifconfig</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Displays network configuration details on Windows/Linux, respectively.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Wireshark</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A network packet analyzer used for capturing and inspecting network traffic.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Netstat</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Displays active network connections and listening ports.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12. Security Considerations</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Network security is critical to protect data and prevent unauthorized access: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Firewalls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Control traffic based on rules.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Encryption</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Protects data privacy (e.g., SSL/TLS for websites).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VLANs (Virtual LANs)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Segregate network traffic for better security and performance.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VPN (Virtual Private Network)</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Encrypts traffic for secure remote access.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IDS/IPS (Intrusion Detection/Prevention Systems)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Monitors network traffic for suspicious activity.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E2EB5BD1-D96D-A060-BE76-9A0EBE938B54}"/>
              </a:ext>
            </a:extLst>
          </p:cNvPr>
          <p:cNvSpPr txBox="1">
            <a:spLocks/>
          </p:cNvSpPr>
          <p:nvPr/>
        </p:nvSpPr>
        <p:spPr>
          <a:xfrm>
            <a:off x="2045419" y="130045"/>
            <a:ext cx="3193331"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Network Troubleshooting Tools</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0F78E657-D810-1662-A474-91DBA1641D4E}"/>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6D0C2E6D-9096-27C6-6402-118C39AF7AC5}"/>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906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B428DB-736E-F9AB-1163-424FD578E739}"/>
              </a:ext>
            </a:extLst>
          </p:cNvPr>
          <p:cNvSpPr txBox="1"/>
          <p:nvPr/>
        </p:nvSpPr>
        <p:spPr>
          <a:xfrm>
            <a:off x="314324" y="1458364"/>
            <a:ext cx="10963275" cy="2459456"/>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13. Understanding Bandwidth and Speed</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Bandwidth:</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Refers to the capacity of the fiber optic link, i.e., how much data can be transmitted in a given amount of time (measured in bits per second).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Latency:</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time it takes for data to travel from one point to another on the network. Fiber optic networks typically have low latency compared to copper or wireless connections.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Data Throughput:</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actual speed at which data is transmitted across the network. This can be affected by factors like network congestion, distance, and equipment performance.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8BD85DF9-8980-55A7-CE91-324B789B5847}"/>
              </a:ext>
            </a:extLst>
          </p:cNvPr>
          <p:cNvSpPr txBox="1">
            <a:spLocks/>
          </p:cNvSpPr>
          <p:nvPr/>
        </p:nvSpPr>
        <p:spPr>
          <a:xfrm>
            <a:off x="2045419" y="130045"/>
            <a:ext cx="2183681"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solidFill>
                  <a:srgbClr val="002060"/>
                </a:solidFill>
                <a:latin typeface="Candara" panose="020E0502030303020204" pitchFamily="34" charset="0"/>
              </a:rPr>
              <a:t>Bandwidth &amp; Speed</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23BD659A-69E9-876F-7A36-0BB56ED38FBE}"/>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33917CFE-6630-7480-37BE-9093004553F7}"/>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2494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B3AABA-92A5-E07A-2798-68435DEBF480}"/>
              </a:ext>
            </a:extLst>
          </p:cNvPr>
          <p:cNvSpPr txBox="1"/>
          <p:nvPr/>
        </p:nvSpPr>
        <p:spPr>
          <a:xfrm>
            <a:off x="295274" y="1110030"/>
            <a:ext cx="11325225" cy="5035546"/>
          </a:xfrm>
          <a:prstGeom prst="rect">
            <a:avLst/>
          </a:prstGeom>
          <a:noFill/>
        </p:spPr>
        <p:txBody>
          <a:bodyPr wrap="square">
            <a:spAutoFit/>
          </a:bodyPr>
          <a:lstStyle/>
          <a:p>
            <a:pPr marL="0" marR="0">
              <a:lnSpc>
                <a:spcPct val="107000"/>
              </a:lnSpc>
              <a:spcBef>
                <a:spcPts val="0"/>
              </a:spcBef>
              <a:spcAft>
                <a:spcPts val="800"/>
              </a:spcAft>
            </a:pPr>
            <a:r>
              <a:rPr lang="en-US" sz="1800" b="1" u="sng" kern="1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14. Functions of the Core Network</a:t>
            </a:r>
            <a:endParaRPr lang="en-US" sz="1800" u="sng"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Routing and Switching:</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core network is responsible for directing data packets from source to destination. This involves finding the best path, dealing with congestion, and ensuring efficient traffic management.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Traffic Management and Quality of Service (QoS):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Core networks must prioritize traffic based on the type of service (e.g., voice, video, or data). For example, real-time communication (like VoIP or video calls) requires high priority to ensure quality and low latency.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Addressing and Network Management:</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core network handles the allocation of IP addresses and network resources. This includes services like DHCP (Dynamic Host Configuration Protocol) for assigning IP addresses and DNS (Domain Name System) for resolving domain names.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Connection to Edge Networks:</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The core network connects the network's edge (where end devices connect, such as base stations, customer premises equipment, etc.) to the broader internet and other external networks.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Century Gothic" panose="020B0502020202020204" pitchFamily="34" charset="0"/>
                <a:ea typeface="Calibri" panose="020F0502020204030204" pitchFamily="34" charset="0"/>
                <a:cs typeface="Times New Roman" panose="02020603050405020304" pitchFamily="18" charset="0"/>
              </a:rPr>
              <a:t>Security and Encryption:</a:t>
            </a:r>
            <a:r>
              <a:rPr lang="en-US" sz="1800" kern="100" dirty="0">
                <a:effectLst/>
                <a:latin typeface="Century Gothic" panose="020B0502020202020204" pitchFamily="34" charset="0"/>
                <a:ea typeface="Calibri" panose="020F0502020204030204" pitchFamily="34" charset="0"/>
                <a:cs typeface="Times New Roman" panose="02020603050405020304" pitchFamily="18" charset="0"/>
              </a:rPr>
              <a:t> Security protocols in the core network ensure that communication is protected. This includes encryption of data, authentication, and access control.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2">
            <a:extLst>
              <a:ext uri="{FF2B5EF4-FFF2-40B4-BE49-F238E27FC236}">
                <a16:creationId xmlns:a16="http://schemas.microsoft.com/office/drawing/2014/main" id="{6E19AAD8-2C3B-A94D-9AFF-3489B53EA52E}"/>
              </a:ext>
            </a:extLst>
          </p:cNvPr>
          <p:cNvSpPr txBox="1">
            <a:spLocks/>
          </p:cNvSpPr>
          <p:nvPr/>
        </p:nvSpPr>
        <p:spPr>
          <a:xfrm>
            <a:off x="2045419" y="130045"/>
            <a:ext cx="3126656" cy="428368"/>
          </a:xfrm>
          <a:prstGeom prst="rect">
            <a:avLst/>
          </a:prstGeom>
          <a:solidFill>
            <a:schemeClr val="accent4">
              <a:lumMod val="40000"/>
              <a:lumOff val="60000"/>
            </a:schemeClr>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solidFill>
                  <a:srgbClr val="002060"/>
                </a:solidFill>
                <a:latin typeface="Candara" panose="020E0502030303020204" pitchFamily="34" charset="0"/>
              </a:rPr>
              <a:t>Functions of the Core </a:t>
            </a:r>
            <a:r>
              <a:rPr kumimoji="0" lang="en-US"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rPr>
              <a:t>Network</a:t>
            </a:r>
            <a:endParaRPr kumimoji="0" lang="en-IN" sz="1700" b="1" i="0" u="none" strike="noStrike" kern="1200" cap="none" spc="0" normalizeH="0" baseline="0" noProof="0" dirty="0">
              <a:ln>
                <a:noFill/>
              </a:ln>
              <a:solidFill>
                <a:srgbClr val="002060"/>
              </a:solidFill>
              <a:effectLst/>
              <a:uLnTx/>
              <a:uFillTx/>
              <a:latin typeface="Candara" panose="020E0502030303020204" pitchFamily="34" charset="0"/>
              <a:ea typeface="+mn-ea"/>
              <a:cs typeface="+mn-cs"/>
            </a:endParaRPr>
          </a:p>
        </p:txBody>
      </p:sp>
      <p:sp>
        <p:nvSpPr>
          <p:cNvPr id="5" name="Title 2">
            <a:extLst>
              <a:ext uri="{FF2B5EF4-FFF2-40B4-BE49-F238E27FC236}">
                <a16:creationId xmlns:a16="http://schemas.microsoft.com/office/drawing/2014/main" id="{1873F0B1-941B-6D23-858B-C714D18CE605}"/>
              </a:ext>
            </a:extLst>
          </p:cNvPr>
          <p:cNvSpPr txBox="1">
            <a:spLocks/>
          </p:cNvSpPr>
          <p:nvPr/>
        </p:nvSpPr>
        <p:spPr>
          <a:xfrm>
            <a:off x="42632" y="130045"/>
            <a:ext cx="1903078" cy="428368"/>
          </a:xfrm>
          <a:prstGeom prst="rect">
            <a:avLst/>
          </a:prstGeom>
          <a:solidFill>
            <a:srgbClr val="002060"/>
          </a:solidFill>
          <a:ln>
            <a:noFill/>
          </a:ln>
          <a:effectLst>
            <a:outerShdw blurRad="635000" dist="2159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500" b="1">
                <a:solidFill>
                  <a:schemeClr val="accent6">
                    <a:lumMod val="75000"/>
                  </a:schemeClr>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Technology</a:t>
            </a:r>
            <a:endParaRPr kumimoji="0" lang="en-IN" sz="17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endParaRPr>
          </a:p>
        </p:txBody>
      </p:sp>
      <p:cxnSp>
        <p:nvCxnSpPr>
          <p:cNvPr id="6" name="Straight Connector 5">
            <a:extLst>
              <a:ext uri="{FF2B5EF4-FFF2-40B4-BE49-F238E27FC236}">
                <a16:creationId xmlns:a16="http://schemas.microsoft.com/office/drawing/2014/main" id="{520FC606-9D8C-0E0F-EC6A-711360A55406}"/>
              </a:ext>
            </a:extLst>
          </p:cNvPr>
          <p:cNvCxnSpPr/>
          <p:nvPr/>
        </p:nvCxnSpPr>
        <p:spPr>
          <a:xfrm>
            <a:off x="1986334" y="128999"/>
            <a:ext cx="0" cy="419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8995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BDBC68-BB58-FA11-32CA-EAA2554A0D33}"/>
              </a:ext>
            </a:extLst>
          </p:cNvPr>
          <p:cNvSpPr txBox="1"/>
          <p:nvPr/>
        </p:nvSpPr>
        <p:spPr>
          <a:xfrm>
            <a:off x="4729162" y="3136612"/>
            <a:ext cx="2733676" cy="584775"/>
          </a:xfrm>
          <a:prstGeom prst="rect">
            <a:avLst/>
          </a:prstGeom>
          <a:noFill/>
        </p:spPr>
        <p:txBody>
          <a:bodyPr wrap="square" rtlCol="0">
            <a:spAutoFit/>
          </a:bodyPr>
          <a:lstStyle/>
          <a:p>
            <a:r>
              <a:rPr lang="en-US" sz="3200" b="1" dirty="0"/>
              <a:t>THANK YOU</a:t>
            </a:r>
          </a:p>
        </p:txBody>
      </p:sp>
    </p:spTree>
    <p:extLst>
      <p:ext uri="{BB962C8B-B14F-4D97-AF65-F5344CB8AC3E}">
        <p14:creationId xmlns:p14="http://schemas.microsoft.com/office/powerpoint/2010/main" val="2057250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16431</TotalTime>
  <Words>1618</Words>
  <Application>Microsoft Office PowerPoint</Application>
  <PresentationFormat>Widescreen</PresentationFormat>
  <Paragraphs>144</Paragraphs>
  <Slides>13</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13</vt:i4>
      </vt:variant>
    </vt:vector>
  </HeadingPairs>
  <TitlesOfParts>
    <vt:vector size="25" baseType="lpstr">
      <vt:lpstr>Arial</vt:lpstr>
      <vt:lpstr>Avenir Next LT Pro</vt:lpstr>
      <vt:lpstr>Avenir Next LT Pro Demi</vt:lpstr>
      <vt:lpstr>Calibri</vt:lpstr>
      <vt:lpstr>Candara</vt:lpstr>
      <vt:lpstr>Century Gothic</vt:lpstr>
      <vt:lpstr>Karla</vt:lpstr>
      <vt:lpstr>Segoe UI</vt:lpstr>
      <vt:lpstr>Symbol</vt:lpstr>
      <vt:lpstr>Wingdings</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Aliya Ali</cp:lastModifiedBy>
  <cp:revision>59</cp:revision>
  <dcterms:created xsi:type="dcterms:W3CDTF">2022-03-21T13:34:05Z</dcterms:created>
  <dcterms:modified xsi:type="dcterms:W3CDTF">2025-01-24T13:41:45Z</dcterms:modified>
</cp:coreProperties>
</file>